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57" r:id="rId5"/>
    <p:sldId id="259" r:id="rId6"/>
    <p:sldId id="260" r:id="rId7"/>
    <p:sldId id="261" r:id="rId8"/>
    <p:sldId id="262" r:id="rId9"/>
    <p:sldId id="264"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4660"/>
  </p:normalViewPr>
  <p:slideViewPr>
    <p:cSldViewPr snapToGrid="0" showGuides="1">
      <p:cViewPr varScale="1">
        <p:scale>
          <a:sx n="124" d="100"/>
          <a:sy n="124" d="100"/>
        </p:scale>
        <p:origin x="-104"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914D7A-42E5-42D0-A56B-7377931770F9}" type="datetimeFigureOut">
              <a:rPr lang="en-US" smtClean="0"/>
              <a:t>11/18/16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9C21-B88B-47F0-867A-66DB9C5A139E}" type="slidenum">
              <a:rPr lang="en-US" smtClean="0"/>
              <a:t>‹#›</a:t>
            </a:fld>
            <a:endParaRPr lang="en-US"/>
          </a:p>
        </p:txBody>
      </p:sp>
    </p:spTree>
    <p:extLst>
      <p:ext uri="{BB962C8B-B14F-4D97-AF65-F5344CB8AC3E}">
        <p14:creationId xmlns:p14="http://schemas.microsoft.com/office/powerpoint/2010/main" val="225776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914D7A-42E5-42D0-A56B-7377931770F9}" type="datetimeFigureOut">
              <a:rPr lang="en-US" smtClean="0"/>
              <a:t>11/18/16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9C21-B88B-47F0-867A-66DB9C5A139E}" type="slidenum">
              <a:rPr lang="en-US" smtClean="0"/>
              <a:t>‹#›</a:t>
            </a:fld>
            <a:endParaRPr lang="en-US"/>
          </a:p>
        </p:txBody>
      </p:sp>
    </p:spTree>
    <p:extLst>
      <p:ext uri="{BB962C8B-B14F-4D97-AF65-F5344CB8AC3E}">
        <p14:creationId xmlns:p14="http://schemas.microsoft.com/office/powerpoint/2010/main" val="309264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914D7A-42E5-42D0-A56B-7377931770F9}" type="datetimeFigureOut">
              <a:rPr lang="en-US" smtClean="0"/>
              <a:t>11/18/16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9C21-B88B-47F0-867A-66DB9C5A139E}" type="slidenum">
              <a:rPr lang="en-US" smtClean="0"/>
              <a:t>‹#›</a:t>
            </a:fld>
            <a:endParaRPr lang="en-US"/>
          </a:p>
        </p:txBody>
      </p:sp>
    </p:spTree>
    <p:extLst>
      <p:ext uri="{BB962C8B-B14F-4D97-AF65-F5344CB8AC3E}">
        <p14:creationId xmlns:p14="http://schemas.microsoft.com/office/powerpoint/2010/main" val="333580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914D7A-42E5-42D0-A56B-7377931770F9}" type="datetimeFigureOut">
              <a:rPr lang="en-US" smtClean="0"/>
              <a:t>11/18/16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9C21-B88B-47F0-867A-66DB9C5A139E}" type="slidenum">
              <a:rPr lang="en-US" smtClean="0"/>
              <a:t>‹#›</a:t>
            </a:fld>
            <a:endParaRPr lang="en-US"/>
          </a:p>
        </p:txBody>
      </p:sp>
    </p:spTree>
    <p:extLst>
      <p:ext uri="{BB962C8B-B14F-4D97-AF65-F5344CB8AC3E}">
        <p14:creationId xmlns:p14="http://schemas.microsoft.com/office/powerpoint/2010/main" val="62803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914D7A-42E5-42D0-A56B-7377931770F9}" type="datetimeFigureOut">
              <a:rPr lang="en-US" smtClean="0"/>
              <a:t>11/18/16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9C21-B88B-47F0-867A-66DB9C5A139E}" type="slidenum">
              <a:rPr lang="en-US" smtClean="0"/>
              <a:t>‹#›</a:t>
            </a:fld>
            <a:endParaRPr lang="en-US"/>
          </a:p>
        </p:txBody>
      </p:sp>
    </p:spTree>
    <p:extLst>
      <p:ext uri="{BB962C8B-B14F-4D97-AF65-F5344CB8AC3E}">
        <p14:creationId xmlns:p14="http://schemas.microsoft.com/office/powerpoint/2010/main" val="399630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914D7A-42E5-42D0-A56B-7377931770F9}" type="datetimeFigureOut">
              <a:rPr lang="en-US" smtClean="0"/>
              <a:t>11/18/16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9C21-B88B-47F0-867A-66DB9C5A139E}" type="slidenum">
              <a:rPr lang="en-US" smtClean="0"/>
              <a:t>‹#›</a:t>
            </a:fld>
            <a:endParaRPr lang="en-US"/>
          </a:p>
        </p:txBody>
      </p:sp>
    </p:spTree>
    <p:extLst>
      <p:ext uri="{BB962C8B-B14F-4D97-AF65-F5344CB8AC3E}">
        <p14:creationId xmlns:p14="http://schemas.microsoft.com/office/powerpoint/2010/main" val="228743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914D7A-42E5-42D0-A56B-7377931770F9}" type="datetimeFigureOut">
              <a:rPr lang="en-US" smtClean="0"/>
              <a:t>11/18/16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A9C21-B88B-47F0-867A-66DB9C5A139E}" type="slidenum">
              <a:rPr lang="en-US" smtClean="0"/>
              <a:t>‹#›</a:t>
            </a:fld>
            <a:endParaRPr lang="en-US"/>
          </a:p>
        </p:txBody>
      </p:sp>
    </p:spTree>
    <p:extLst>
      <p:ext uri="{BB962C8B-B14F-4D97-AF65-F5344CB8AC3E}">
        <p14:creationId xmlns:p14="http://schemas.microsoft.com/office/powerpoint/2010/main" val="2202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914D7A-42E5-42D0-A56B-7377931770F9}" type="datetimeFigureOut">
              <a:rPr lang="en-US" smtClean="0"/>
              <a:t>11/18/16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A9C21-B88B-47F0-867A-66DB9C5A139E}" type="slidenum">
              <a:rPr lang="en-US" smtClean="0"/>
              <a:t>‹#›</a:t>
            </a:fld>
            <a:endParaRPr lang="en-US"/>
          </a:p>
        </p:txBody>
      </p:sp>
    </p:spTree>
    <p:extLst>
      <p:ext uri="{BB962C8B-B14F-4D97-AF65-F5344CB8AC3E}">
        <p14:creationId xmlns:p14="http://schemas.microsoft.com/office/powerpoint/2010/main" val="244430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14D7A-42E5-42D0-A56B-7377931770F9}" type="datetimeFigureOut">
              <a:rPr lang="en-US" smtClean="0"/>
              <a:t>11/18/16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A9C21-B88B-47F0-867A-66DB9C5A139E}" type="slidenum">
              <a:rPr lang="en-US" smtClean="0"/>
              <a:t>‹#›</a:t>
            </a:fld>
            <a:endParaRPr lang="en-US"/>
          </a:p>
        </p:txBody>
      </p:sp>
    </p:spTree>
    <p:extLst>
      <p:ext uri="{BB962C8B-B14F-4D97-AF65-F5344CB8AC3E}">
        <p14:creationId xmlns:p14="http://schemas.microsoft.com/office/powerpoint/2010/main" val="153604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914D7A-42E5-42D0-A56B-7377931770F9}" type="datetimeFigureOut">
              <a:rPr lang="en-US" smtClean="0"/>
              <a:t>11/18/16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9C21-B88B-47F0-867A-66DB9C5A139E}" type="slidenum">
              <a:rPr lang="en-US" smtClean="0"/>
              <a:t>‹#›</a:t>
            </a:fld>
            <a:endParaRPr lang="en-US"/>
          </a:p>
        </p:txBody>
      </p:sp>
    </p:spTree>
    <p:extLst>
      <p:ext uri="{BB962C8B-B14F-4D97-AF65-F5344CB8AC3E}">
        <p14:creationId xmlns:p14="http://schemas.microsoft.com/office/powerpoint/2010/main" val="138270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914D7A-42E5-42D0-A56B-7377931770F9}" type="datetimeFigureOut">
              <a:rPr lang="en-US" smtClean="0"/>
              <a:t>11/18/16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9C21-B88B-47F0-867A-66DB9C5A139E}" type="slidenum">
              <a:rPr lang="en-US" smtClean="0"/>
              <a:t>‹#›</a:t>
            </a:fld>
            <a:endParaRPr lang="en-US"/>
          </a:p>
        </p:txBody>
      </p:sp>
    </p:spTree>
    <p:extLst>
      <p:ext uri="{BB962C8B-B14F-4D97-AF65-F5344CB8AC3E}">
        <p14:creationId xmlns:p14="http://schemas.microsoft.com/office/powerpoint/2010/main" val="1640979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14D7A-42E5-42D0-A56B-7377931770F9}" type="datetimeFigureOut">
              <a:rPr lang="en-US" smtClean="0"/>
              <a:t>11/18/16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A9C21-B88B-47F0-867A-66DB9C5A139E}" type="slidenum">
              <a:rPr lang="en-US" smtClean="0"/>
              <a:t>‹#›</a:t>
            </a:fld>
            <a:endParaRPr lang="en-US"/>
          </a:p>
        </p:txBody>
      </p:sp>
    </p:spTree>
    <p:extLst>
      <p:ext uri="{BB962C8B-B14F-4D97-AF65-F5344CB8AC3E}">
        <p14:creationId xmlns:p14="http://schemas.microsoft.com/office/powerpoint/2010/main" val="2354356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Just in Time Delivery:</a:t>
            </a:r>
            <a:br>
              <a:rPr lang="en-US" dirty="0"/>
            </a:br>
            <a:r>
              <a:rPr lang="en-US" dirty="0"/>
              <a:t>A Public Speaking Manual</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753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Usage</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a:t>Writing and speaking are very different forms of communication. </a:t>
            </a:r>
          </a:p>
          <a:p>
            <a:pPr lvl="1"/>
            <a:r>
              <a:rPr lang="en-US" sz="2600" dirty="0"/>
              <a:t>Spelling is a non-issue when speaking.</a:t>
            </a:r>
          </a:p>
          <a:p>
            <a:pPr lvl="1"/>
            <a:r>
              <a:rPr lang="en-US" sz="2600" dirty="0"/>
              <a:t>Your audience can not “go back” to an earlier part of your talk.</a:t>
            </a:r>
          </a:p>
          <a:p>
            <a:pPr lvl="1"/>
            <a:r>
              <a:rPr lang="en-US" sz="2600" dirty="0"/>
              <a:t>Incomplete sentences are often used when speaking.</a:t>
            </a:r>
          </a:p>
          <a:p>
            <a:pPr lvl="1"/>
            <a:endParaRPr lang="en-US" sz="800" dirty="0"/>
          </a:p>
          <a:p>
            <a:pPr marL="0" indent="0">
              <a:buNone/>
            </a:pPr>
            <a:r>
              <a:rPr lang="en-US" sz="3600" dirty="0"/>
              <a:t>When preparing, focus on adapting your speech to the particular audience:</a:t>
            </a:r>
          </a:p>
          <a:p>
            <a:pPr lvl="1"/>
            <a:r>
              <a:rPr lang="en-US" sz="2800" dirty="0"/>
              <a:t>Be aware of the difference between jargon, technical language without explanation, and proper technical terminology.</a:t>
            </a:r>
          </a:p>
          <a:p>
            <a:pPr lvl="1"/>
            <a:r>
              <a:rPr lang="en-US" sz="2800" dirty="0"/>
              <a:t>Avoid “talking down” to your audience.</a:t>
            </a:r>
          </a:p>
          <a:p>
            <a:pPr lvl="1"/>
            <a:r>
              <a:rPr lang="en-US" sz="2800" dirty="0"/>
              <a:t>Avoid use of slang or very informal language.</a:t>
            </a:r>
          </a:p>
          <a:p>
            <a:endParaRPr lang="en-US" sz="2600" dirty="0"/>
          </a:p>
          <a:p>
            <a:endParaRPr lang="en-US" sz="3200" dirty="0"/>
          </a:p>
          <a:p>
            <a:endParaRPr lang="en-US" sz="3600" dirty="0"/>
          </a:p>
          <a:p>
            <a:pPr lvl="1"/>
            <a:endParaRPr lang="en-US" dirty="0"/>
          </a:p>
        </p:txBody>
      </p:sp>
    </p:spTree>
    <p:extLst>
      <p:ext uri="{BB962C8B-B14F-4D97-AF65-F5344CB8AC3E}">
        <p14:creationId xmlns:p14="http://schemas.microsoft.com/office/powerpoint/2010/main" val="394283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28981"/>
          </a:xfrm>
        </p:spPr>
        <p:txBody>
          <a:bodyPr/>
          <a:lstStyle/>
          <a:p>
            <a:pPr algn="ctr"/>
            <a:r>
              <a:rPr lang="en-US" sz="20000" b="1" dirty="0">
                <a:solidFill>
                  <a:schemeClr val="bg1"/>
                </a:solidFill>
              </a:rPr>
              <a:t>Delivery</a:t>
            </a:r>
          </a:p>
        </p:txBody>
      </p:sp>
    </p:spTree>
    <p:extLst>
      <p:ext uri="{BB962C8B-B14F-4D97-AF65-F5344CB8AC3E}">
        <p14:creationId xmlns:p14="http://schemas.microsoft.com/office/powerpoint/2010/main" val="1016025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Delivery</a:t>
            </a:r>
          </a:p>
        </p:txBody>
      </p:sp>
      <p:sp>
        <p:nvSpPr>
          <p:cNvPr id="3" name="Content Placeholder 2"/>
          <p:cNvSpPr>
            <a:spLocks noGrp="1"/>
          </p:cNvSpPr>
          <p:nvPr>
            <p:ph idx="1"/>
          </p:nvPr>
        </p:nvSpPr>
        <p:spPr/>
        <p:txBody>
          <a:bodyPr>
            <a:normAutofit lnSpcReduction="10000"/>
          </a:bodyPr>
          <a:lstStyle/>
          <a:p>
            <a:pPr marL="0" indent="0" algn="ctr">
              <a:buNone/>
            </a:pPr>
            <a:r>
              <a:rPr lang="en-US" sz="3600" dirty="0"/>
              <a:t>“A speech is not an essay standing on its hind legs!”</a:t>
            </a:r>
            <a:br>
              <a:rPr lang="en-US" sz="3600" dirty="0"/>
            </a:br>
            <a:r>
              <a:rPr lang="en-US" sz="3600" dirty="0"/>
              <a:t> </a:t>
            </a:r>
            <a:r>
              <a:rPr lang="en-US" sz="2400" dirty="0"/>
              <a:t>James A. </a:t>
            </a:r>
            <a:r>
              <a:rPr lang="en-US" sz="2400" dirty="0" err="1"/>
              <a:t>Winans</a:t>
            </a:r>
            <a:endParaRPr lang="en-US" sz="2400" dirty="0"/>
          </a:p>
          <a:p>
            <a:pPr marL="0" indent="0">
              <a:buNone/>
            </a:pPr>
            <a:endParaRPr lang="en-US" sz="3600" dirty="0"/>
          </a:p>
          <a:p>
            <a:pPr marL="0" indent="0">
              <a:buNone/>
            </a:pPr>
            <a:r>
              <a:rPr lang="en-US" sz="3600" dirty="0"/>
              <a:t>A good speech is successfully delivered!</a:t>
            </a:r>
          </a:p>
          <a:p>
            <a:pPr lvl="1"/>
            <a:endParaRPr lang="en-US" sz="800" dirty="0"/>
          </a:p>
          <a:p>
            <a:pPr marL="0" indent="0">
              <a:buNone/>
            </a:pPr>
            <a:r>
              <a:rPr lang="en-US" sz="3600" dirty="0"/>
              <a:t>This includes:</a:t>
            </a:r>
          </a:p>
          <a:p>
            <a:pPr lvl="1"/>
            <a:r>
              <a:rPr lang="en-US" sz="2800" dirty="0"/>
              <a:t>Delivery method</a:t>
            </a:r>
          </a:p>
          <a:p>
            <a:pPr lvl="1"/>
            <a:r>
              <a:rPr lang="en-US" sz="2800" dirty="0"/>
              <a:t>Verbal delivery</a:t>
            </a:r>
          </a:p>
          <a:p>
            <a:pPr lvl="1"/>
            <a:r>
              <a:rPr lang="en-US" sz="2800" dirty="0"/>
              <a:t>Non-verbal delivery</a:t>
            </a:r>
          </a:p>
          <a:p>
            <a:endParaRPr lang="en-US" sz="2600" dirty="0"/>
          </a:p>
          <a:p>
            <a:endParaRPr lang="en-US" sz="3200" dirty="0"/>
          </a:p>
          <a:p>
            <a:endParaRPr lang="en-US" sz="3600" dirty="0"/>
          </a:p>
          <a:p>
            <a:pPr lvl="1"/>
            <a:endParaRPr lang="en-US" dirty="0"/>
          </a:p>
        </p:txBody>
      </p:sp>
    </p:spTree>
    <p:extLst>
      <p:ext uri="{BB962C8B-B14F-4D97-AF65-F5344CB8AC3E}">
        <p14:creationId xmlns:p14="http://schemas.microsoft.com/office/powerpoint/2010/main" val="404640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Delivery Methods</a:t>
            </a:r>
          </a:p>
        </p:txBody>
      </p:sp>
      <p:sp>
        <p:nvSpPr>
          <p:cNvPr id="3" name="Content Placeholder 2"/>
          <p:cNvSpPr>
            <a:spLocks noGrp="1"/>
          </p:cNvSpPr>
          <p:nvPr>
            <p:ph idx="1"/>
          </p:nvPr>
        </p:nvSpPr>
        <p:spPr/>
        <p:txBody>
          <a:bodyPr>
            <a:normAutofit/>
          </a:bodyPr>
          <a:lstStyle/>
          <a:p>
            <a:pPr marL="0" indent="0">
              <a:buNone/>
            </a:pPr>
            <a:r>
              <a:rPr lang="en-US" sz="3600" dirty="0"/>
              <a:t>There are four different methods of oral delivery:</a:t>
            </a:r>
          </a:p>
          <a:p>
            <a:pPr marL="742950" indent="-742950">
              <a:buFont typeface="+mj-lt"/>
              <a:buAutoNum type="arabicPeriod"/>
            </a:pPr>
            <a:r>
              <a:rPr lang="en-US" sz="3600" dirty="0"/>
              <a:t>Reading from a manuscript</a:t>
            </a:r>
          </a:p>
          <a:p>
            <a:pPr marL="742950" indent="-742950">
              <a:buFont typeface="+mj-lt"/>
              <a:buAutoNum type="arabicPeriod"/>
            </a:pPr>
            <a:r>
              <a:rPr lang="en-US" sz="3600" dirty="0"/>
              <a:t>Speaking from memory</a:t>
            </a:r>
          </a:p>
          <a:p>
            <a:pPr marL="742950" indent="-742950">
              <a:buFont typeface="+mj-lt"/>
              <a:buAutoNum type="arabicPeriod"/>
            </a:pPr>
            <a:r>
              <a:rPr lang="en-US" sz="3600" dirty="0"/>
              <a:t>Impromptu speaking</a:t>
            </a:r>
          </a:p>
          <a:p>
            <a:pPr marL="742950" indent="-742950">
              <a:buFont typeface="+mj-lt"/>
              <a:buAutoNum type="arabicPeriod"/>
            </a:pPr>
            <a:r>
              <a:rPr lang="en-US" sz="3600" dirty="0"/>
              <a:t>Extemporaneous speaking</a:t>
            </a:r>
          </a:p>
          <a:p>
            <a:pPr marL="0" indent="0">
              <a:buNone/>
            </a:pPr>
            <a:r>
              <a:rPr lang="en-US" sz="3600" dirty="0"/>
              <a:t>* We will talk briefly about the last three.</a:t>
            </a:r>
          </a:p>
          <a:p>
            <a:pPr lvl="1"/>
            <a:endParaRPr lang="en-US" sz="800" dirty="0"/>
          </a:p>
          <a:p>
            <a:endParaRPr lang="en-US" sz="2600" dirty="0"/>
          </a:p>
          <a:p>
            <a:endParaRPr lang="en-US" sz="3200" dirty="0"/>
          </a:p>
          <a:p>
            <a:endParaRPr lang="en-US" sz="3600" dirty="0"/>
          </a:p>
          <a:p>
            <a:pPr lvl="1"/>
            <a:endParaRPr lang="en-US" dirty="0"/>
          </a:p>
        </p:txBody>
      </p:sp>
    </p:spTree>
    <p:extLst>
      <p:ext uri="{BB962C8B-B14F-4D97-AF65-F5344CB8AC3E}">
        <p14:creationId xmlns:p14="http://schemas.microsoft.com/office/powerpoint/2010/main" val="65402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Speaking from memory</a:t>
            </a:r>
          </a:p>
        </p:txBody>
      </p:sp>
      <p:sp>
        <p:nvSpPr>
          <p:cNvPr id="3" name="Content Placeholder 2"/>
          <p:cNvSpPr>
            <a:spLocks noGrp="1"/>
          </p:cNvSpPr>
          <p:nvPr>
            <p:ph idx="1"/>
          </p:nvPr>
        </p:nvSpPr>
        <p:spPr/>
        <p:txBody>
          <a:bodyPr>
            <a:normAutofit/>
          </a:bodyPr>
          <a:lstStyle/>
          <a:p>
            <a:pPr marL="228600" lvl="1">
              <a:spcBef>
                <a:spcPts val="1000"/>
              </a:spcBef>
            </a:pPr>
            <a:r>
              <a:rPr lang="en-US" sz="3200" dirty="0"/>
              <a:t>Novice speakers tend to memorize their speeches.</a:t>
            </a:r>
          </a:p>
          <a:p>
            <a:pPr marL="228600" lvl="1">
              <a:spcBef>
                <a:spcPts val="1000"/>
              </a:spcBef>
            </a:pPr>
            <a:r>
              <a:rPr lang="en-US" sz="3000" dirty="0"/>
              <a:t>It can be appropriate for brief speeches where the language must be VERY precise.</a:t>
            </a:r>
            <a:endParaRPr lang="en-US" sz="3400" dirty="0"/>
          </a:p>
          <a:p>
            <a:pPr lvl="1"/>
            <a:r>
              <a:rPr lang="en-US" dirty="0"/>
              <a:t>Awards </a:t>
            </a:r>
          </a:p>
          <a:p>
            <a:pPr lvl="1"/>
            <a:r>
              <a:rPr lang="en-US" dirty="0"/>
              <a:t>Formal announcement</a:t>
            </a:r>
          </a:p>
          <a:p>
            <a:r>
              <a:rPr lang="en-US" sz="3000" dirty="0"/>
              <a:t>Breaks down as speech gets longer…it is hard to memorize an hour speech.</a:t>
            </a:r>
          </a:p>
          <a:p>
            <a:r>
              <a:rPr lang="en-US" sz="3000" dirty="0"/>
              <a:t>If you forget where you are or get off track…can lead to awkward pauses.</a:t>
            </a:r>
          </a:p>
          <a:p>
            <a:endParaRPr lang="en-US" sz="3200" dirty="0"/>
          </a:p>
          <a:p>
            <a:endParaRPr lang="en-US" sz="3600" dirty="0"/>
          </a:p>
          <a:p>
            <a:pPr lvl="1"/>
            <a:endParaRPr lang="en-US" dirty="0"/>
          </a:p>
        </p:txBody>
      </p:sp>
    </p:spTree>
    <p:extLst>
      <p:ext uri="{BB962C8B-B14F-4D97-AF65-F5344CB8AC3E}">
        <p14:creationId xmlns:p14="http://schemas.microsoft.com/office/powerpoint/2010/main" val="1704396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Impromptu speaking</a:t>
            </a:r>
          </a:p>
        </p:txBody>
      </p:sp>
      <p:sp>
        <p:nvSpPr>
          <p:cNvPr id="3" name="Content Placeholder 2"/>
          <p:cNvSpPr>
            <a:spLocks noGrp="1"/>
          </p:cNvSpPr>
          <p:nvPr>
            <p:ph idx="1"/>
          </p:nvPr>
        </p:nvSpPr>
        <p:spPr/>
        <p:txBody>
          <a:bodyPr>
            <a:normAutofit/>
          </a:bodyPr>
          <a:lstStyle/>
          <a:p>
            <a:pPr marL="228600" lvl="1">
              <a:spcBef>
                <a:spcPts val="1000"/>
              </a:spcBef>
            </a:pPr>
            <a:r>
              <a:rPr lang="en-US" sz="3200" dirty="0"/>
              <a:t>“Winging it”</a:t>
            </a:r>
          </a:p>
          <a:p>
            <a:pPr marL="228600" lvl="1">
              <a:spcBef>
                <a:spcPts val="1000"/>
              </a:spcBef>
            </a:pPr>
            <a:r>
              <a:rPr lang="en-US" sz="3200" dirty="0"/>
              <a:t>Sometimes you have to do it, you are asked to answer a question, or even give a brief presentation.</a:t>
            </a:r>
          </a:p>
          <a:p>
            <a:pPr marL="228600" lvl="1">
              <a:spcBef>
                <a:spcPts val="1000"/>
              </a:spcBef>
            </a:pPr>
            <a:r>
              <a:rPr lang="en-US" sz="3200" dirty="0"/>
              <a:t>Brevity is a virtue:</a:t>
            </a:r>
          </a:p>
          <a:p>
            <a:pPr marL="685800" lvl="2">
              <a:spcBef>
                <a:spcPts val="1000"/>
              </a:spcBef>
            </a:pPr>
            <a:r>
              <a:rPr lang="en-US" sz="2600" dirty="0"/>
              <a:t>Keep in mind your audience’s knowledge and expectations</a:t>
            </a:r>
          </a:p>
          <a:p>
            <a:pPr marL="685800" lvl="2">
              <a:spcBef>
                <a:spcPts val="1000"/>
              </a:spcBef>
            </a:pPr>
            <a:r>
              <a:rPr lang="en-US" sz="2600" dirty="0"/>
              <a:t>Try to structure your remarks</a:t>
            </a:r>
          </a:p>
          <a:p>
            <a:pPr marL="228600" lvl="1">
              <a:spcBef>
                <a:spcPts val="1000"/>
              </a:spcBef>
            </a:pPr>
            <a:r>
              <a:rPr lang="en-US" sz="3000" dirty="0"/>
              <a:t>While we all do this, it is best to avoid impromptu speaking for formal presentations.</a:t>
            </a:r>
          </a:p>
          <a:p>
            <a:endParaRPr lang="en-US" sz="3200" dirty="0"/>
          </a:p>
          <a:p>
            <a:endParaRPr lang="en-US" sz="3600" dirty="0"/>
          </a:p>
          <a:p>
            <a:pPr lvl="1"/>
            <a:endParaRPr lang="en-US" dirty="0"/>
          </a:p>
        </p:txBody>
      </p:sp>
    </p:spTree>
    <p:extLst>
      <p:ext uri="{BB962C8B-B14F-4D97-AF65-F5344CB8AC3E}">
        <p14:creationId xmlns:p14="http://schemas.microsoft.com/office/powerpoint/2010/main" val="3135834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Extemporaneous speaking</a:t>
            </a:r>
          </a:p>
        </p:txBody>
      </p:sp>
      <p:sp>
        <p:nvSpPr>
          <p:cNvPr id="3" name="Content Placeholder 2"/>
          <p:cNvSpPr>
            <a:spLocks noGrp="1"/>
          </p:cNvSpPr>
          <p:nvPr>
            <p:ph idx="1"/>
          </p:nvPr>
        </p:nvSpPr>
        <p:spPr/>
        <p:txBody>
          <a:bodyPr>
            <a:normAutofit/>
          </a:bodyPr>
          <a:lstStyle/>
          <a:p>
            <a:pPr marL="228600" lvl="1">
              <a:spcBef>
                <a:spcPts val="1000"/>
              </a:spcBef>
            </a:pPr>
            <a:r>
              <a:rPr lang="en-US" sz="3200" dirty="0"/>
              <a:t>A well-prepared and conversational style of delivery, often relying on key points.</a:t>
            </a:r>
          </a:p>
          <a:p>
            <a:pPr marL="228600" lvl="1">
              <a:spcBef>
                <a:spcPts val="1000"/>
              </a:spcBef>
            </a:pPr>
            <a:r>
              <a:rPr lang="en-US" sz="3200" dirty="0"/>
              <a:t>The gold standard of delivery!</a:t>
            </a:r>
          </a:p>
          <a:p>
            <a:pPr marL="228600" lvl="1">
              <a:spcBef>
                <a:spcPts val="1000"/>
              </a:spcBef>
            </a:pPr>
            <a:r>
              <a:rPr lang="en-US" sz="3000" dirty="0"/>
              <a:t>Appropriate in most situations.</a:t>
            </a:r>
          </a:p>
          <a:p>
            <a:pPr marL="228600" lvl="1">
              <a:spcBef>
                <a:spcPts val="1000"/>
              </a:spcBef>
            </a:pPr>
            <a:r>
              <a:rPr lang="en-US" sz="3000" dirty="0"/>
              <a:t>Requires preparation (e.g. – outline of a talk)</a:t>
            </a:r>
          </a:p>
          <a:p>
            <a:pPr marL="228600" lvl="1">
              <a:spcBef>
                <a:spcPts val="1000"/>
              </a:spcBef>
            </a:pPr>
            <a:r>
              <a:rPr lang="en-US" sz="3000" dirty="0"/>
              <a:t>Requires rehearsal</a:t>
            </a:r>
          </a:p>
          <a:p>
            <a:pPr marL="228600" lvl="1">
              <a:spcBef>
                <a:spcPts val="1000"/>
              </a:spcBef>
            </a:pPr>
            <a:r>
              <a:rPr lang="en-US" sz="3000" dirty="0"/>
              <a:t>Allows you to exhibit good vocal and non-vocal delivery.</a:t>
            </a:r>
            <a:endParaRPr lang="en-US" sz="3200" dirty="0"/>
          </a:p>
          <a:p>
            <a:endParaRPr lang="en-US" sz="3600" dirty="0"/>
          </a:p>
          <a:p>
            <a:pPr lvl="1"/>
            <a:endParaRPr lang="en-US" dirty="0"/>
          </a:p>
        </p:txBody>
      </p:sp>
    </p:spTree>
    <p:extLst>
      <p:ext uri="{BB962C8B-B14F-4D97-AF65-F5344CB8AC3E}">
        <p14:creationId xmlns:p14="http://schemas.microsoft.com/office/powerpoint/2010/main" val="371539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Vocal elements of delivery</a:t>
            </a:r>
          </a:p>
        </p:txBody>
      </p:sp>
      <p:sp>
        <p:nvSpPr>
          <p:cNvPr id="3" name="Content Placeholder 2"/>
          <p:cNvSpPr>
            <a:spLocks noGrp="1"/>
          </p:cNvSpPr>
          <p:nvPr>
            <p:ph idx="1"/>
          </p:nvPr>
        </p:nvSpPr>
        <p:spPr/>
        <p:txBody>
          <a:bodyPr>
            <a:normAutofit lnSpcReduction="10000"/>
          </a:bodyPr>
          <a:lstStyle/>
          <a:p>
            <a:pPr marL="228600" lvl="1">
              <a:spcBef>
                <a:spcPts val="1000"/>
              </a:spcBef>
            </a:pPr>
            <a:r>
              <a:rPr lang="en-US" sz="3200" dirty="0"/>
              <a:t>Volume</a:t>
            </a:r>
          </a:p>
          <a:p>
            <a:pPr marL="685800" lvl="2">
              <a:spcBef>
                <a:spcPts val="1000"/>
              </a:spcBef>
            </a:pPr>
            <a:r>
              <a:rPr lang="en-US" sz="2800" dirty="0"/>
              <a:t>How loudly you speak.</a:t>
            </a:r>
          </a:p>
          <a:p>
            <a:pPr marL="685800" lvl="2">
              <a:spcBef>
                <a:spcPts val="1000"/>
              </a:spcBef>
            </a:pPr>
            <a:r>
              <a:rPr lang="en-US" sz="2800" dirty="0"/>
              <a:t>Should speak loudly enough that the furthest audience member can hear you.</a:t>
            </a:r>
          </a:p>
          <a:p>
            <a:pPr marL="685800" lvl="2">
              <a:spcBef>
                <a:spcPts val="1000"/>
              </a:spcBef>
            </a:pPr>
            <a:r>
              <a:rPr lang="en-US" sz="2800" dirty="0"/>
              <a:t>Should not speak so loudly that you are audience is annoyed.</a:t>
            </a:r>
          </a:p>
          <a:p>
            <a:pPr marL="685800" lvl="2">
              <a:spcBef>
                <a:spcPts val="1000"/>
              </a:spcBef>
            </a:pPr>
            <a:endParaRPr lang="en-US" sz="2800" dirty="0"/>
          </a:p>
          <a:p>
            <a:pPr marL="685800" lvl="2">
              <a:spcBef>
                <a:spcPts val="1000"/>
              </a:spcBef>
            </a:pPr>
            <a:r>
              <a:rPr lang="en-US" sz="2800" dirty="0"/>
              <a:t>Maintain – you should keep a certain volume level throughout your speech.</a:t>
            </a:r>
          </a:p>
          <a:p>
            <a:pPr marL="685800" lvl="2">
              <a:spcBef>
                <a:spcPts val="1000"/>
              </a:spcBef>
            </a:pPr>
            <a:r>
              <a:rPr lang="en-US" sz="2800" dirty="0"/>
              <a:t>Vary – changing your volume is a an effective way to emphasize certain points.</a:t>
            </a:r>
          </a:p>
          <a:p>
            <a:endParaRPr lang="en-US" sz="3600" dirty="0"/>
          </a:p>
          <a:p>
            <a:pPr lvl="1"/>
            <a:endParaRPr lang="en-US" dirty="0"/>
          </a:p>
        </p:txBody>
      </p:sp>
    </p:spTree>
    <p:extLst>
      <p:ext uri="{BB962C8B-B14F-4D97-AF65-F5344CB8AC3E}">
        <p14:creationId xmlns:p14="http://schemas.microsoft.com/office/powerpoint/2010/main" val="416909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Vocal elements of delivery</a:t>
            </a:r>
          </a:p>
        </p:txBody>
      </p:sp>
      <p:sp>
        <p:nvSpPr>
          <p:cNvPr id="3" name="Content Placeholder 2"/>
          <p:cNvSpPr>
            <a:spLocks noGrp="1"/>
          </p:cNvSpPr>
          <p:nvPr>
            <p:ph idx="1"/>
          </p:nvPr>
        </p:nvSpPr>
        <p:spPr/>
        <p:txBody>
          <a:bodyPr>
            <a:normAutofit fontScale="92500" lnSpcReduction="10000"/>
          </a:bodyPr>
          <a:lstStyle/>
          <a:p>
            <a:pPr marL="228600" lvl="1">
              <a:spcBef>
                <a:spcPts val="1000"/>
              </a:spcBef>
            </a:pPr>
            <a:r>
              <a:rPr lang="en-US" sz="3200" dirty="0"/>
              <a:t>Rate</a:t>
            </a:r>
          </a:p>
          <a:p>
            <a:pPr lvl="1"/>
            <a:r>
              <a:rPr lang="en-US" sz="3200" dirty="0"/>
              <a:t>How quickly you speak.</a:t>
            </a:r>
          </a:p>
          <a:p>
            <a:pPr lvl="1"/>
            <a:r>
              <a:rPr lang="en-US" sz="3200" dirty="0"/>
              <a:t>We tend to speak more quickly (too quickly) when we are nervous.  Your audience needs time to absorb your points.</a:t>
            </a:r>
          </a:p>
          <a:p>
            <a:pPr lvl="1"/>
            <a:r>
              <a:rPr lang="en-US" sz="3200" dirty="0"/>
              <a:t>Speaking too slowly can be boring, your audience may stop paying attention.</a:t>
            </a:r>
          </a:p>
          <a:p>
            <a:pPr lvl="1"/>
            <a:r>
              <a:rPr lang="en-US" sz="3200" dirty="0"/>
              <a:t>The tolerance for speaking rate is between these two extremes.</a:t>
            </a:r>
          </a:p>
          <a:p>
            <a:pPr lvl="1"/>
            <a:r>
              <a:rPr lang="en-US" sz="3200" dirty="0"/>
              <a:t>Vary – again, may help to emphasize certain points.</a:t>
            </a:r>
          </a:p>
          <a:p>
            <a:pPr lvl="1"/>
            <a:r>
              <a:rPr lang="en-US" sz="3200" dirty="0"/>
              <a:t>Pauses – can help you to maintain an appropriate rate.</a:t>
            </a:r>
          </a:p>
          <a:p>
            <a:pPr lvl="1"/>
            <a:endParaRPr lang="en-US" sz="3200" dirty="0"/>
          </a:p>
          <a:p>
            <a:pPr lvl="1"/>
            <a:endParaRPr lang="en-US" dirty="0"/>
          </a:p>
        </p:txBody>
      </p:sp>
    </p:spTree>
    <p:extLst>
      <p:ext uri="{BB962C8B-B14F-4D97-AF65-F5344CB8AC3E}">
        <p14:creationId xmlns:p14="http://schemas.microsoft.com/office/powerpoint/2010/main" val="24462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Vocal elements of delivery</a:t>
            </a:r>
          </a:p>
        </p:txBody>
      </p:sp>
      <p:sp>
        <p:nvSpPr>
          <p:cNvPr id="3" name="Content Placeholder 2"/>
          <p:cNvSpPr>
            <a:spLocks noGrp="1"/>
          </p:cNvSpPr>
          <p:nvPr>
            <p:ph idx="1"/>
          </p:nvPr>
        </p:nvSpPr>
        <p:spPr/>
        <p:txBody>
          <a:bodyPr>
            <a:normAutofit/>
          </a:bodyPr>
          <a:lstStyle/>
          <a:p>
            <a:pPr marL="228600" lvl="1">
              <a:spcBef>
                <a:spcPts val="1000"/>
              </a:spcBef>
            </a:pPr>
            <a:r>
              <a:rPr lang="en-US" sz="3200" dirty="0"/>
              <a:t>Tone</a:t>
            </a:r>
          </a:p>
          <a:p>
            <a:pPr lvl="1"/>
            <a:r>
              <a:rPr lang="en-US" sz="3200" dirty="0"/>
              <a:t>How do you actually sound to your audience?</a:t>
            </a:r>
          </a:p>
          <a:p>
            <a:pPr lvl="2"/>
            <a:r>
              <a:rPr lang="en-US" sz="2800" dirty="0"/>
              <a:t>Ex: Do you sound like you care about your project?</a:t>
            </a:r>
          </a:p>
          <a:p>
            <a:pPr lvl="2"/>
            <a:r>
              <a:rPr lang="en-US" sz="2800" dirty="0"/>
              <a:t>Ex: Do you sound professional?</a:t>
            </a:r>
          </a:p>
          <a:p>
            <a:pPr lvl="2"/>
            <a:r>
              <a:rPr lang="en-US" sz="2800" dirty="0"/>
              <a:t>Ex: Are you too excited about the problem?</a:t>
            </a:r>
          </a:p>
          <a:p>
            <a:pPr lvl="1"/>
            <a:r>
              <a:rPr lang="en-US" sz="3200" dirty="0"/>
              <a:t>Be careful to convey a tone that is appropriate to the speech.</a:t>
            </a:r>
          </a:p>
          <a:p>
            <a:pPr lvl="1"/>
            <a:endParaRPr lang="en-US" sz="3600" dirty="0"/>
          </a:p>
          <a:p>
            <a:pPr lvl="1"/>
            <a:endParaRPr lang="en-US" sz="3200" dirty="0"/>
          </a:p>
          <a:p>
            <a:pPr lvl="1"/>
            <a:endParaRPr lang="en-US" dirty="0"/>
          </a:p>
        </p:txBody>
      </p:sp>
    </p:spTree>
    <p:extLst>
      <p:ext uri="{BB962C8B-B14F-4D97-AF65-F5344CB8AC3E}">
        <p14:creationId xmlns:p14="http://schemas.microsoft.com/office/powerpoint/2010/main" val="415711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t>
            </a:r>
          </a:p>
        </p:txBody>
      </p:sp>
      <p:sp>
        <p:nvSpPr>
          <p:cNvPr id="3" name="Content Placeholder 2"/>
          <p:cNvSpPr>
            <a:spLocks noGrp="1"/>
          </p:cNvSpPr>
          <p:nvPr>
            <p:ph idx="1"/>
          </p:nvPr>
        </p:nvSpPr>
        <p:spPr/>
        <p:txBody>
          <a:bodyPr/>
          <a:lstStyle/>
          <a:p>
            <a:r>
              <a:rPr lang="en-US" dirty="0"/>
              <a:t>Why does Public Speaking Matter?</a:t>
            </a:r>
          </a:p>
          <a:p>
            <a:r>
              <a:rPr lang="en-US" dirty="0"/>
              <a:t>The Four Principles of Public Speaking</a:t>
            </a:r>
          </a:p>
          <a:p>
            <a:r>
              <a:rPr lang="en-US" dirty="0"/>
              <a:t>Organizing your Presentation</a:t>
            </a:r>
          </a:p>
          <a:p>
            <a:r>
              <a:rPr lang="en-US" dirty="0"/>
              <a:t>Understanding Audience</a:t>
            </a:r>
          </a:p>
          <a:p>
            <a:r>
              <a:rPr lang="en-US" dirty="0"/>
              <a:t>Time for Delivery</a:t>
            </a:r>
          </a:p>
          <a:p>
            <a:r>
              <a:rPr lang="en-US" dirty="0"/>
              <a:t>Creating Effective Visual Aids</a:t>
            </a:r>
          </a:p>
          <a:p>
            <a:r>
              <a:rPr lang="en-US" dirty="0"/>
              <a:t>Group Presentations</a:t>
            </a:r>
          </a:p>
          <a:p>
            <a:r>
              <a:rPr lang="en-US" dirty="0"/>
              <a:t>Rehearsal: Practice, Practice, Practice</a:t>
            </a:r>
          </a:p>
          <a:p>
            <a:pPr marL="0" indent="0">
              <a:buNone/>
            </a:pPr>
            <a:endParaRPr lang="en-US" dirty="0"/>
          </a:p>
        </p:txBody>
      </p:sp>
    </p:spTree>
    <p:extLst>
      <p:ext uri="{BB962C8B-B14F-4D97-AF65-F5344CB8AC3E}">
        <p14:creationId xmlns:p14="http://schemas.microsoft.com/office/powerpoint/2010/main" val="92278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Vocal elements of delivery</a:t>
            </a:r>
          </a:p>
        </p:txBody>
      </p:sp>
      <p:sp>
        <p:nvSpPr>
          <p:cNvPr id="3" name="Content Placeholder 2"/>
          <p:cNvSpPr>
            <a:spLocks noGrp="1"/>
          </p:cNvSpPr>
          <p:nvPr>
            <p:ph idx="1"/>
          </p:nvPr>
        </p:nvSpPr>
        <p:spPr/>
        <p:txBody>
          <a:bodyPr>
            <a:normAutofit/>
          </a:bodyPr>
          <a:lstStyle/>
          <a:p>
            <a:pPr marL="228600" lvl="1">
              <a:spcBef>
                <a:spcPts val="1000"/>
              </a:spcBef>
            </a:pPr>
            <a:r>
              <a:rPr lang="en-US" sz="3200" dirty="0"/>
              <a:t>Verbal Fillers</a:t>
            </a:r>
          </a:p>
          <a:p>
            <a:pPr marL="685800" lvl="2">
              <a:spcBef>
                <a:spcPts val="1000"/>
              </a:spcBef>
            </a:pPr>
            <a:r>
              <a:rPr lang="en-US" sz="2800" dirty="0"/>
              <a:t>Words that do not, by themselves, convey any information</a:t>
            </a:r>
          </a:p>
          <a:p>
            <a:pPr marL="1143000" lvl="3">
              <a:spcBef>
                <a:spcPts val="1000"/>
              </a:spcBef>
            </a:pPr>
            <a:r>
              <a:rPr lang="en-US" sz="2600" dirty="0"/>
              <a:t>“uh”, “um”, “like”, “you know”</a:t>
            </a:r>
          </a:p>
          <a:p>
            <a:pPr marL="685800" lvl="2">
              <a:spcBef>
                <a:spcPts val="1000"/>
              </a:spcBef>
            </a:pPr>
            <a:r>
              <a:rPr lang="en-US" sz="2800" dirty="0"/>
              <a:t>Can be OK in conversational speech, because of turn taking</a:t>
            </a:r>
          </a:p>
          <a:p>
            <a:pPr marL="685800" lvl="2">
              <a:spcBef>
                <a:spcPts val="1000"/>
              </a:spcBef>
            </a:pPr>
            <a:r>
              <a:rPr lang="en-US" sz="2800" dirty="0"/>
              <a:t>Are more noticeable when giving a public speech, because you have the floor to yourself.</a:t>
            </a:r>
          </a:p>
          <a:p>
            <a:pPr marL="685800" lvl="2">
              <a:spcBef>
                <a:spcPts val="1000"/>
              </a:spcBef>
            </a:pPr>
            <a:r>
              <a:rPr lang="en-US" sz="2800" dirty="0"/>
              <a:t>Can be distracting to the audience, do your best to minimize.</a:t>
            </a:r>
          </a:p>
          <a:p>
            <a:pPr lvl="1"/>
            <a:endParaRPr lang="en-US" sz="3600" dirty="0"/>
          </a:p>
          <a:p>
            <a:pPr lvl="1"/>
            <a:endParaRPr lang="en-US" sz="3200" dirty="0"/>
          </a:p>
          <a:p>
            <a:pPr lvl="1"/>
            <a:endParaRPr lang="en-US" dirty="0"/>
          </a:p>
        </p:txBody>
      </p:sp>
    </p:spTree>
    <p:extLst>
      <p:ext uri="{BB962C8B-B14F-4D97-AF65-F5344CB8AC3E}">
        <p14:creationId xmlns:p14="http://schemas.microsoft.com/office/powerpoint/2010/main" val="2505551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Non-Vocal elements of delivery</a:t>
            </a:r>
          </a:p>
        </p:txBody>
      </p:sp>
      <p:sp>
        <p:nvSpPr>
          <p:cNvPr id="3" name="Content Placeholder 2"/>
          <p:cNvSpPr>
            <a:spLocks noGrp="1"/>
          </p:cNvSpPr>
          <p:nvPr>
            <p:ph idx="1"/>
          </p:nvPr>
        </p:nvSpPr>
        <p:spPr/>
        <p:txBody>
          <a:bodyPr>
            <a:normAutofit fontScale="70000" lnSpcReduction="20000"/>
          </a:bodyPr>
          <a:lstStyle/>
          <a:p>
            <a:pPr marL="228600" lvl="1">
              <a:spcBef>
                <a:spcPts val="1000"/>
              </a:spcBef>
            </a:pPr>
            <a:r>
              <a:rPr lang="en-US" sz="3200" dirty="0"/>
              <a:t>Posture</a:t>
            </a:r>
          </a:p>
          <a:p>
            <a:pPr marL="685800" lvl="2">
              <a:spcBef>
                <a:spcPts val="1000"/>
              </a:spcBef>
            </a:pPr>
            <a:r>
              <a:rPr lang="en-US" sz="2800" dirty="0"/>
              <a:t>How you present yourself to your audience matters!</a:t>
            </a:r>
          </a:p>
          <a:p>
            <a:pPr marL="685800" lvl="2">
              <a:spcBef>
                <a:spcPts val="1000"/>
              </a:spcBef>
            </a:pPr>
            <a:r>
              <a:rPr lang="en-US" sz="2800" dirty="0"/>
              <a:t>Your posture promotes your credibility as a presenter.</a:t>
            </a:r>
          </a:p>
          <a:p>
            <a:pPr marL="685800" lvl="2">
              <a:spcBef>
                <a:spcPts val="1000"/>
              </a:spcBef>
            </a:pPr>
            <a:r>
              <a:rPr lang="en-US" sz="2800" dirty="0"/>
              <a:t>Good posture allows audience to focus on what you are saying instead of who is saying it.</a:t>
            </a:r>
            <a:br>
              <a:rPr lang="en-US" sz="2800" dirty="0"/>
            </a:br>
            <a:endParaRPr lang="en-US" sz="2800" dirty="0"/>
          </a:p>
          <a:p>
            <a:pPr marL="228600" lvl="1">
              <a:spcBef>
                <a:spcPts val="1000"/>
              </a:spcBef>
            </a:pPr>
            <a:r>
              <a:rPr lang="en-US" sz="3200" dirty="0"/>
              <a:t>Poor posture:</a:t>
            </a:r>
          </a:p>
          <a:p>
            <a:pPr marL="685800" lvl="2">
              <a:spcBef>
                <a:spcPts val="1000"/>
              </a:spcBef>
            </a:pPr>
            <a:r>
              <a:rPr lang="en-US" sz="2800" dirty="0"/>
              <a:t>Stooped shoulders</a:t>
            </a:r>
          </a:p>
          <a:p>
            <a:pPr marL="685800" lvl="2">
              <a:spcBef>
                <a:spcPts val="1000"/>
              </a:spcBef>
            </a:pPr>
            <a:r>
              <a:rPr lang="en-US" sz="2800" dirty="0"/>
              <a:t>Head down</a:t>
            </a:r>
          </a:p>
          <a:p>
            <a:pPr marL="685800" lvl="2">
              <a:spcBef>
                <a:spcPts val="1000"/>
              </a:spcBef>
            </a:pPr>
            <a:r>
              <a:rPr lang="en-US" sz="2800" dirty="0"/>
              <a:t>Hands in pockets</a:t>
            </a:r>
          </a:p>
          <a:p>
            <a:pPr marL="685800" lvl="2">
              <a:spcBef>
                <a:spcPts val="1000"/>
              </a:spcBef>
            </a:pPr>
            <a:r>
              <a:rPr lang="en-US" sz="2800" dirty="0"/>
              <a:t>Swaying body</a:t>
            </a:r>
          </a:p>
          <a:p>
            <a:pPr marL="685800" lvl="2">
              <a:spcBef>
                <a:spcPts val="1000"/>
              </a:spcBef>
            </a:pPr>
            <a:r>
              <a:rPr lang="en-US" sz="2800" dirty="0"/>
              <a:t>Shifting feet</a:t>
            </a:r>
          </a:p>
          <a:p>
            <a:pPr marL="685800" lvl="2">
              <a:spcBef>
                <a:spcPts val="1000"/>
              </a:spcBef>
            </a:pPr>
            <a:r>
              <a:rPr lang="en-US" sz="2800" dirty="0"/>
              <a:t>Leaning on objects</a:t>
            </a:r>
          </a:p>
          <a:p>
            <a:pPr lvl="1"/>
            <a:endParaRPr lang="en-US" sz="3600" dirty="0"/>
          </a:p>
          <a:p>
            <a:pPr lvl="1"/>
            <a:endParaRPr lang="en-US" sz="3200" dirty="0"/>
          </a:p>
          <a:p>
            <a:pPr lvl="1"/>
            <a:endParaRPr lang="en-US" dirty="0"/>
          </a:p>
        </p:txBody>
      </p:sp>
    </p:spTree>
    <p:extLst>
      <p:ext uri="{BB962C8B-B14F-4D97-AF65-F5344CB8AC3E}">
        <p14:creationId xmlns:p14="http://schemas.microsoft.com/office/powerpoint/2010/main" val="2188583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Non-Vocal elements of delivery</a:t>
            </a:r>
          </a:p>
        </p:txBody>
      </p:sp>
      <p:sp>
        <p:nvSpPr>
          <p:cNvPr id="3" name="Content Placeholder 2"/>
          <p:cNvSpPr>
            <a:spLocks noGrp="1"/>
          </p:cNvSpPr>
          <p:nvPr>
            <p:ph idx="1"/>
          </p:nvPr>
        </p:nvSpPr>
        <p:spPr/>
        <p:txBody>
          <a:bodyPr>
            <a:normAutofit/>
          </a:bodyPr>
          <a:lstStyle/>
          <a:p>
            <a:pPr marL="228600" lvl="1">
              <a:spcBef>
                <a:spcPts val="1000"/>
              </a:spcBef>
            </a:pPr>
            <a:r>
              <a:rPr lang="en-US" sz="3200" dirty="0"/>
              <a:t>Eye contact</a:t>
            </a:r>
          </a:p>
          <a:p>
            <a:pPr lvl="1"/>
            <a:r>
              <a:rPr lang="en-US" dirty="0"/>
              <a:t>Look your audience in the eye!</a:t>
            </a:r>
          </a:p>
          <a:p>
            <a:pPr lvl="1"/>
            <a:r>
              <a:rPr lang="en-US" dirty="0"/>
              <a:t>Establishes that you are communicating with the audience, helps to maintain interest, and increases your credibility and believability.</a:t>
            </a:r>
          </a:p>
          <a:p>
            <a:pPr lvl="1"/>
            <a:r>
              <a:rPr lang="en-US" dirty="0"/>
              <a:t>You should be making eye contact during 70-80 percent of your presentation.</a:t>
            </a:r>
          </a:p>
          <a:p>
            <a:pPr lvl="1"/>
            <a:r>
              <a:rPr lang="en-US" dirty="0"/>
              <a:t>Refer to notes only when necessary.</a:t>
            </a:r>
          </a:p>
          <a:p>
            <a:pPr lvl="1"/>
            <a:r>
              <a:rPr lang="en-US" dirty="0"/>
              <a:t>Make eye contact with the entire audience, do not focus on one portion.</a:t>
            </a:r>
          </a:p>
          <a:p>
            <a:pPr lvl="1"/>
            <a:endParaRPr lang="en-US" sz="3200" dirty="0"/>
          </a:p>
          <a:p>
            <a:pPr lvl="1"/>
            <a:endParaRPr lang="en-US" dirty="0"/>
          </a:p>
        </p:txBody>
      </p:sp>
    </p:spTree>
    <p:extLst>
      <p:ext uri="{BB962C8B-B14F-4D97-AF65-F5344CB8AC3E}">
        <p14:creationId xmlns:p14="http://schemas.microsoft.com/office/powerpoint/2010/main" val="1497446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Non-Vocal elements of delivery</a:t>
            </a:r>
          </a:p>
        </p:txBody>
      </p:sp>
      <p:sp>
        <p:nvSpPr>
          <p:cNvPr id="3" name="Content Placeholder 2"/>
          <p:cNvSpPr>
            <a:spLocks noGrp="1"/>
          </p:cNvSpPr>
          <p:nvPr>
            <p:ph idx="1"/>
          </p:nvPr>
        </p:nvSpPr>
        <p:spPr/>
        <p:txBody>
          <a:bodyPr>
            <a:normAutofit lnSpcReduction="10000"/>
          </a:bodyPr>
          <a:lstStyle/>
          <a:p>
            <a:pPr marL="228600" lvl="1">
              <a:spcBef>
                <a:spcPts val="1000"/>
              </a:spcBef>
            </a:pPr>
            <a:r>
              <a:rPr lang="en-US" sz="3200" dirty="0"/>
              <a:t>Gestures</a:t>
            </a:r>
          </a:p>
          <a:p>
            <a:pPr lvl="1"/>
            <a:r>
              <a:rPr lang="en-US" dirty="0"/>
              <a:t>Body movements can help the audience to “see” the structure of the speech.</a:t>
            </a:r>
          </a:p>
          <a:p>
            <a:pPr lvl="1"/>
            <a:r>
              <a:rPr lang="en-US" dirty="0"/>
              <a:t>Helps to maintain interest and emphasizes specific points.</a:t>
            </a:r>
          </a:p>
          <a:p>
            <a:pPr lvl="1"/>
            <a:endParaRPr lang="en-US" dirty="0"/>
          </a:p>
          <a:p>
            <a:pPr lvl="1"/>
            <a:r>
              <a:rPr lang="en-US" dirty="0"/>
              <a:t>Also helps to counteract stiffening, which many speakers do when standing in front of an audience.</a:t>
            </a:r>
          </a:p>
          <a:p>
            <a:pPr lvl="1"/>
            <a:r>
              <a:rPr lang="en-US" dirty="0"/>
              <a:t>Ex: use your fingers to count or illustrate points and counterpoints with your two hands.</a:t>
            </a:r>
          </a:p>
          <a:p>
            <a:pPr lvl="1"/>
            <a:endParaRPr lang="en-US" dirty="0"/>
          </a:p>
          <a:p>
            <a:pPr lvl="1"/>
            <a:r>
              <a:rPr lang="en-US" dirty="0"/>
              <a:t>Practice – gestures are more effective if they appear natural and spontaneous</a:t>
            </a:r>
          </a:p>
          <a:p>
            <a:pPr lvl="1"/>
            <a:r>
              <a:rPr lang="en-US" dirty="0"/>
              <a:t>Overuse – too much gesturing can be distracting</a:t>
            </a:r>
          </a:p>
          <a:p>
            <a:pPr lvl="1"/>
            <a:r>
              <a:rPr lang="en-US" dirty="0"/>
              <a:t>Underuse – appear stiff</a:t>
            </a:r>
          </a:p>
          <a:p>
            <a:pPr lvl="1"/>
            <a:endParaRPr lang="en-US" sz="3200" dirty="0"/>
          </a:p>
          <a:p>
            <a:pPr lvl="1"/>
            <a:endParaRPr lang="en-US" dirty="0"/>
          </a:p>
        </p:txBody>
      </p:sp>
    </p:spTree>
    <p:extLst>
      <p:ext uri="{BB962C8B-B14F-4D97-AF65-F5344CB8AC3E}">
        <p14:creationId xmlns:p14="http://schemas.microsoft.com/office/powerpoint/2010/main" val="3553392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Non-Vocal elements of delivery</a:t>
            </a:r>
          </a:p>
        </p:txBody>
      </p:sp>
      <p:sp>
        <p:nvSpPr>
          <p:cNvPr id="3" name="Content Placeholder 2"/>
          <p:cNvSpPr>
            <a:spLocks noGrp="1"/>
          </p:cNvSpPr>
          <p:nvPr>
            <p:ph idx="1"/>
          </p:nvPr>
        </p:nvSpPr>
        <p:spPr/>
        <p:txBody>
          <a:bodyPr>
            <a:normAutofit fontScale="92500" lnSpcReduction="20000"/>
          </a:bodyPr>
          <a:lstStyle/>
          <a:p>
            <a:pPr marL="228600" lvl="1">
              <a:spcBef>
                <a:spcPts val="1000"/>
              </a:spcBef>
            </a:pPr>
            <a:r>
              <a:rPr lang="en-US" sz="3200" dirty="0"/>
              <a:t>Movement</a:t>
            </a:r>
          </a:p>
          <a:p>
            <a:pPr lvl="1"/>
            <a:r>
              <a:rPr lang="en-US" dirty="0"/>
              <a:t>It is not necessary to hide remain in one spot of the room.</a:t>
            </a:r>
          </a:p>
          <a:p>
            <a:pPr lvl="1"/>
            <a:r>
              <a:rPr lang="en-US" dirty="0"/>
              <a:t>Moving around can help to maintain the interest of your audience during a longer presentation.</a:t>
            </a:r>
          </a:p>
          <a:p>
            <a:pPr lvl="1"/>
            <a:endParaRPr lang="en-US" sz="3200" dirty="0"/>
          </a:p>
          <a:p>
            <a:pPr lvl="1"/>
            <a:r>
              <a:rPr lang="en-US" sz="3200" dirty="0"/>
              <a:t>Ex: Point out specific aspects of a visual aid you want to bring attention to.</a:t>
            </a:r>
          </a:p>
          <a:p>
            <a:pPr lvl="1"/>
            <a:r>
              <a:rPr lang="en-US" sz="3200" dirty="0"/>
              <a:t>Ex: Move from front to back of room to engage more of audience.</a:t>
            </a:r>
          </a:p>
          <a:p>
            <a:pPr lvl="1"/>
            <a:endParaRPr lang="en-US" sz="3200" dirty="0"/>
          </a:p>
          <a:p>
            <a:pPr lvl="1"/>
            <a:r>
              <a:rPr lang="en-US" sz="3200" dirty="0"/>
              <a:t>Balance – too little movement is boring, too much is distracting</a:t>
            </a:r>
          </a:p>
          <a:p>
            <a:pPr lvl="1"/>
            <a:endParaRPr lang="en-US" dirty="0"/>
          </a:p>
        </p:txBody>
      </p:sp>
    </p:spTree>
    <p:extLst>
      <p:ext uri="{BB962C8B-B14F-4D97-AF65-F5344CB8AC3E}">
        <p14:creationId xmlns:p14="http://schemas.microsoft.com/office/powerpoint/2010/main" val="979825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Non-Vocal elements of delivery</a:t>
            </a:r>
          </a:p>
        </p:txBody>
      </p:sp>
      <p:sp>
        <p:nvSpPr>
          <p:cNvPr id="3" name="Content Placeholder 2"/>
          <p:cNvSpPr>
            <a:spLocks noGrp="1"/>
          </p:cNvSpPr>
          <p:nvPr>
            <p:ph idx="1"/>
          </p:nvPr>
        </p:nvSpPr>
        <p:spPr>
          <a:xfrm rot="5400000">
            <a:off x="5978080" y="2029642"/>
            <a:ext cx="6225989" cy="2798715"/>
          </a:xfrm>
          <a:noFill/>
        </p:spPr>
        <p:txBody>
          <a:bodyPr anchor="ctr">
            <a:noAutofit/>
          </a:bodyPr>
          <a:lstStyle/>
          <a:p>
            <a:pPr marL="457200" lvl="1" indent="0">
              <a:buNone/>
            </a:pPr>
            <a:endParaRPr lang="en-US" sz="40000" dirty="0"/>
          </a:p>
          <a:p>
            <a:pPr marL="457200" lvl="1" indent="0">
              <a:buNone/>
            </a:pPr>
            <a:r>
              <a:rPr lang="en-US" sz="40000" dirty="0"/>
              <a:t> : ) </a:t>
            </a:r>
          </a:p>
        </p:txBody>
      </p:sp>
    </p:spTree>
    <p:extLst>
      <p:ext uri="{BB962C8B-B14F-4D97-AF65-F5344CB8AC3E}">
        <p14:creationId xmlns:p14="http://schemas.microsoft.com/office/powerpoint/2010/main" val="2654597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activity</a:t>
            </a:r>
          </a:p>
        </p:txBody>
      </p:sp>
      <p:sp>
        <p:nvSpPr>
          <p:cNvPr id="3" name="Content Placeholder 2"/>
          <p:cNvSpPr>
            <a:spLocks noGrp="1"/>
          </p:cNvSpPr>
          <p:nvPr>
            <p:ph idx="1"/>
          </p:nvPr>
        </p:nvSpPr>
        <p:spPr/>
        <p:txBody>
          <a:bodyPr/>
          <a:lstStyle/>
          <a:p>
            <a:r>
              <a:rPr lang="en-US" dirty="0"/>
              <a:t>1/3 of class</a:t>
            </a:r>
          </a:p>
          <a:p>
            <a:pPr lvl="1"/>
            <a:r>
              <a:rPr lang="en-US" dirty="0"/>
              <a:t>Introduction</a:t>
            </a:r>
          </a:p>
          <a:p>
            <a:pPr lvl="1"/>
            <a:r>
              <a:rPr lang="en-US" dirty="0"/>
              <a:t>Block diagram</a:t>
            </a:r>
          </a:p>
          <a:p>
            <a:pPr lvl="1"/>
            <a:r>
              <a:rPr lang="en-US" dirty="0"/>
              <a:t>1 block of R &amp; V</a:t>
            </a:r>
          </a:p>
          <a:p>
            <a:pPr lvl="1"/>
            <a:endParaRPr lang="en-US" dirty="0"/>
          </a:p>
          <a:p>
            <a:r>
              <a:rPr lang="en-US" dirty="0"/>
              <a:t>5 minutes to prepare</a:t>
            </a:r>
          </a:p>
          <a:p>
            <a:pPr lvl="1"/>
            <a:r>
              <a:rPr lang="en-US" dirty="0"/>
              <a:t>Random presentations, one minute each</a:t>
            </a:r>
          </a:p>
        </p:txBody>
      </p:sp>
    </p:spTree>
    <p:extLst>
      <p:ext uri="{BB962C8B-B14F-4D97-AF65-F5344CB8AC3E}">
        <p14:creationId xmlns:p14="http://schemas.microsoft.com/office/powerpoint/2010/main" val="82752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FF0000"/>
                </a:solidFill>
              </a:rPr>
              <a:t>Why does Public Speaking Matter?</a:t>
            </a:r>
          </a:p>
          <a:p>
            <a:r>
              <a:rPr lang="en-US" dirty="0">
                <a:solidFill>
                  <a:srgbClr val="FF0000"/>
                </a:solidFill>
              </a:rPr>
              <a:t>The Four Principles of Public Speaking</a:t>
            </a:r>
          </a:p>
          <a:p>
            <a:r>
              <a:rPr lang="en-US" dirty="0"/>
              <a:t>Organizing your Presentation</a:t>
            </a:r>
          </a:p>
          <a:p>
            <a:r>
              <a:rPr lang="en-US" dirty="0"/>
              <a:t>Understanding Audience</a:t>
            </a:r>
          </a:p>
          <a:p>
            <a:r>
              <a:rPr lang="en-US" dirty="0">
                <a:solidFill>
                  <a:srgbClr val="FF0000"/>
                </a:solidFill>
              </a:rPr>
              <a:t>Time for Delivery</a:t>
            </a:r>
          </a:p>
          <a:p>
            <a:r>
              <a:rPr lang="en-US" dirty="0"/>
              <a:t>Creating Effective Visual Aids</a:t>
            </a:r>
          </a:p>
          <a:p>
            <a:r>
              <a:rPr lang="en-US" dirty="0"/>
              <a:t>Group Presentations</a:t>
            </a:r>
          </a:p>
          <a:p>
            <a:r>
              <a:rPr lang="en-US" dirty="0"/>
              <a:t>Rehearsal: Practice, Practice, Practice</a:t>
            </a:r>
          </a:p>
          <a:p>
            <a:pPr marL="0" indent="0">
              <a:buNone/>
            </a:pPr>
            <a:endParaRPr lang="en-US" dirty="0"/>
          </a:p>
        </p:txBody>
      </p:sp>
    </p:spTree>
    <p:extLst>
      <p:ext uri="{BB962C8B-B14F-4D97-AF65-F5344CB8AC3E}">
        <p14:creationId xmlns:p14="http://schemas.microsoft.com/office/powerpoint/2010/main" val="113726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043" y="3191504"/>
            <a:ext cx="5605589" cy="36664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Why does public speaking matter?</a:t>
            </a:r>
          </a:p>
        </p:txBody>
      </p:sp>
      <p:sp>
        <p:nvSpPr>
          <p:cNvPr id="3" name="Content Placeholder 2"/>
          <p:cNvSpPr>
            <a:spLocks noGrp="1"/>
          </p:cNvSpPr>
          <p:nvPr>
            <p:ph idx="1"/>
          </p:nvPr>
        </p:nvSpPr>
        <p:spPr>
          <a:xfrm>
            <a:off x="1045234" y="1667173"/>
            <a:ext cx="10515600" cy="1603375"/>
          </a:xfrm>
        </p:spPr>
        <p:txBody>
          <a:bodyPr/>
          <a:lstStyle/>
          <a:p>
            <a:r>
              <a:rPr lang="en-US" dirty="0"/>
              <a:t>Employers want college graduates with strong oral skills!</a:t>
            </a:r>
          </a:p>
          <a:p>
            <a:pPr lvl="2"/>
            <a:r>
              <a:rPr lang="en-US" dirty="0"/>
              <a:t>Iowa state - 52 employers in engineering, business and health listed 165 different types of communication skills. Oral communication was found to be the </a:t>
            </a:r>
            <a:r>
              <a:rPr lang="en-US" b="1" dirty="0"/>
              <a:t>MOST</a:t>
            </a:r>
            <a:r>
              <a:rPr lang="en-US" dirty="0"/>
              <a:t> important.</a:t>
            </a:r>
          </a:p>
          <a:p>
            <a:pPr lvl="2"/>
            <a:r>
              <a:rPr lang="en-US" dirty="0"/>
              <a:t>Other examples are everywhere!</a:t>
            </a:r>
          </a:p>
          <a:p>
            <a:pPr lvl="2"/>
            <a:endParaRPr lang="en-US" dirty="0"/>
          </a:p>
          <a:p>
            <a:endParaRPr lang="en-US" dirty="0"/>
          </a:p>
        </p:txBody>
      </p:sp>
    </p:spTree>
    <p:extLst>
      <p:ext uri="{BB962C8B-B14F-4D97-AF65-F5344CB8AC3E}">
        <p14:creationId xmlns:p14="http://schemas.microsoft.com/office/powerpoint/2010/main" val="258018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principles of public speaking</a:t>
            </a:r>
          </a:p>
        </p:txBody>
      </p:sp>
      <p:sp>
        <p:nvSpPr>
          <p:cNvPr id="3" name="Content Placeholder 2"/>
          <p:cNvSpPr>
            <a:spLocks noGrp="1"/>
          </p:cNvSpPr>
          <p:nvPr>
            <p:ph idx="1"/>
          </p:nvPr>
        </p:nvSpPr>
        <p:spPr/>
        <p:txBody>
          <a:bodyPr/>
          <a:lstStyle/>
          <a:p>
            <a:pPr marL="514350" indent="-514350">
              <a:buFont typeface="+mj-lt"/>
              <a:buAutoNum type="arabicPeriod"/>
            </a:pPr>
            <a:r>
              <a:rPr lang="en-US" sz="3600" dirty="0"/>
              <a:t>Unity</a:t>
            </a:r>
          </a:p>
          <a:p>
            <a:pPr marL="514350" indent="-514350">
              <a:buFont typeface="+mj-lt"/>
              <a:buAutoNum type="arabicPeriod"/>
            </a:pPr>
            <a:r>
              <a:rPr lang="en-US" sz="3600" dirty="0"/>
              <a:t>Support</a:t>
            </a:r>
          </a:p>
          <a:p>
            <a:pPr marL="514350" indent="-514350">
              <a:buFont typeface="+mj-lt"/>
              <a:buAutoNum type="arabicPeriod"/>
            </a:pPr>
            <a:r>
              <a:rPr lang="en-US" sz="3600" dirty="0"/>
              <a:t>Concision</a:t>
            </a:r>
          </a:p>
          <a:p>
            <a:pPr marL="514350" indent="-514350">
              <a:buFont typeface="+mj-lt"/>
              <a:buAutoNum type="arabicPeriod"/>
            </a:pPr>
            <a:r>
              <a:rPr lang="en-US" sz="3600" dirty="0"/>
              <a:t>Usage</a:t>
            </a:r>
          </a:p>
          <a:p>
            <a:pPr lvl="1"/>
            <a:endParaRPr lang="en-US" dirty="0"/>
          </a:p>
        </p:txBody>
      </p:sp>
    </p:spTree>
    <p:extLst>
      <p:ext uri="{BB962C8B-B14F-4D97-AF65-F5344CB8AC3E}">
        <p14:creationId xmlns:p14="http://schemas.microsoft.com/office/powerpoint/2010/main" val="4201139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Unity</a:t>
            </a:r>
          </a:p>
        </p:txBody>
      </p:sp>
      <p:sp>
        <p:nvSpPr>
          <p:cNvPr id="3" name="Content Placeholder 2"/>
          <p:cNvSpPr>
            <a:spLocks noGrp="1"/>
          </p:cNvSpPr>
          <p:nvPr>
            <p:ph idx="1"/>
          </p:nvPr>
        </p:nvSpPr>
        <p:spPr/>
        <p:txBody>
          <a:bodyPr>
            <a:normAutofit lnSpcReduction="10000"/>
          </a:bodyPr>
          <a:lstStyle/>
          <a:p>
            <a:r>
              <a:rPr lang="en-US" sz="3600" dirty="0"/>
              <a:t>Your talk should have, at a minimum:</a:t>
            </a:r>
          </a:p>
          <a:p>
            <a:pPr lvl="1"/>
            <a:r>
              <a:rPr lang="en-US" dirty="0"/>
              <a:t>A problem statement, design decisions and solutions, transitions between your main points, repetition of main ideas, and a summary in the conclusion.</a:t>
            </a:r>
            <a:br>
              <a:rPr lang="en-US" dirty="0"/>
            </a:br>
            <a:endParaRPr lang="en-US" dirty="0"/>
          </a:p>
          <a:p>
            <a:r>
              <a:rPr lang="en-US" sz="3600" dirty="0"/>
              <a:t>A lack of unity:</a:t>
            </a:r>
          </a:p>
          <a:p>
            <a:pPr lvl="1"/>
            <a:r>
              <a:rPr lang="en-US" dirty="0"/>
              <a:t>When audiences are asked about the qualities of poor speakers, they often say, “He was too hard to follow,” “I wasn’t sure how anything she said related to anything else,” or, “He jumped around so much that I had no idea what he was saying.”</a:t>
            </a:r>
          </a:p>
          <a:p>
            <a:pPr lvl="1"/>
            <a:endParaRPr lang="en-US" dirty="0"/>
          </a:p>
          <a:p>
            <a:r>
              <a:rPr lang="en-US" sz="3600" dirty="0"/>
              <a:t>Unity also implies organization.</a:t>
            </a:r>
          </a:p>
          <a:p>
            <a:endParaRPr lang="en-US" sz="3600" dirty="0"/>
          </a:p>
          <a:p>
            <a:pPr lvl="1"/>
            <a:endParaRPr lang="en-US" dirty="0"/>
          </a:p>
        </p:txBody>
      </p:sp>
    </p:spTree>
    <p:extLst>
      <p:ext uri="{BB962C8B-B14F-4D97-AF65-F5344CB8AC3E}">
        <p14:creationId xmlns:p14="http://schemas.microsoft.com/office/powerpoint/2010/main" val="245243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Support</a:t>
            </a:r>
          </a:p>
        </p:txBody>
      </p:sp>
      <p:sp>
        <p:nvSpPr>
          <p:cNvPr id="3" name="Content Placeholder 2"/>
          <p:cNvSpPr>
            <a:spLocks noGrp="1"/>
          </p:cNvSpPr>
          <p:nvPr>
            <p:ph idx="1"/>
          </p:nvPr>
        </p:nvSpPr>
        <p:spPr/>
        <p:txBody>
          <a:bodyPr>
            <a:normAutofit/>
          </a:bodyPr>
          <a:lstStyle/>
          <a:p>
            <a:pPr marL="0" indent="0">
              <a:buNone/>
            </a:pPr>
            <a:r>
              <a:rPr lang="en-US" sz="3600" dirty="0"/>
              <a:t>A presentation can be thought of as an argument about a problem you have identified and a solution to that problem.</a:t>
            </a:r>
            <a:br>
              <a:rPr lang="en-US" sz="3600" dirty="0"/>
            </a:br>
            <a:endParaRPr lang="en-US" sz="3600" dirty="0"/>
          </a:p>
          <a:p>
            <a:r>
              <a:rPr lang="en-US" sz="3600" dirty="0"/>
              <a:t>Strong presentations have:</a:t>
            </a:r>
          </a:p>
          <a:p>
            <a:pPr lvl="1"/>
            <a:r>
              <a:rPr lang="en-US" sz="3200" dirty="0"/>
              <a:t>Clear objectives</a:t>
            </a:r>
          </a:p>
          <a:p>
            <a:pPr lvl="1"/>
            <a:r>
              <a:rPr lang="en-US" sz="3200" dirty="0"/>
              <a:t>Decisions made on the basis of evidence</a:t>
            </a:r>
          </a:p>
          <a:p>
            <a:pPr lvl="1"/>
            <a:r>
              <a:rPr lang="en-US" sz="3200" dirty="0"/>
              <a:t>Explanation of the evidence</a:t>
            </a:r>
          </a:p>
          <a:p>
            <a:endParaRPr lang="en-US" sz="3600" dirty="0"/>
          </a:p>
          <a:p>
            <a:pPr lvl="1"/>
            <a:endParaRPr lang="en-US" dirty="0"/>
          </a:p>
        </p:txBody>
      </p:sp>
    </p:spTree>
    <p:extLst>
      <p:ext uri="{BB962C8B-B14F-4D97-AF65-F5344CB8AC3E}">
        <p14:creationId xmlns:p14="http://schemas.microsoft.com/office/powerpoint/2010/main" val="207537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Support</a:t>
            </a:r>
          </a:p>
        </p:txBody>
      </p:sp>
      <p:sp>
        <p:nvSpPr>
          <p:cNvPr id="3" name="Content Placeholder 2"/>
          <p:cNvSpPr>
            <a:spLocks noGrp="1"/>
          </p:cNvSpPr>
          <p:nvPr>
            <p:ph idx="1"/>
          </p:nvPr>
        </p:nvSpPr>
        <p:spPr/>
        <p:txBody>
          <a:bodyPr>
            <a:normAutofit/>
          </a:bodyPr>
          <a:lstStyle/>
          <a:p>
            <a:pPr marL="0" indent="0">
              <a:buNone/>
            </a:pPr>
            <a:r>
              <a:rPr lang="en-US" sz="3600" dirty="0"/>
              <a:t>When organizing a presentation, ask yourself these questions:</a:t>
            </a:r>
            <a:br>
              <a:rPr lang="en-US" sz="3600" dirty="0"/>
            </a:br>
            <a:endParaRPr lang="en-US" sz="3600" dirty="0"/>
          </a:p>
          <a:p>
            <a:pPr lvl="1"/>
            <a:r>
              <a:rPr lang="en-US" dirty="0"/>
              <a:t>What is my problem statement? </a:t>
            </a:r>
          </a:p>
          <a:p>
            <a:pPr lvl="1"/>
            <a:r>
              <a:rPr lang="en-US" dirty="0"/>
              <a:t>What are my key design decisions?</a:t>
            </a:r>
          </a:p>
          <a:p>
            <a:pPr lvl="1"/>
            <a:r>
              <a:rPr lang="en-US" dirty="0"/>
              <a:t>How can I best show these decisions visually?</a:t>
            </a:r>
          </a:p>
          <a:p>
            <a:pPr lvl="1"/>
            <a:r>
              <a:rPr lang="en-US" dirty="0"/>
              <a:t>How can I justify my project by showing how it solves the problem?</a:t>
            </a:r>
          </a:p>
          <a:p>
            <a:pPr lvl="1"/>
            <a:r>
              <a:rPr lang="en-US" dirty="0"/>
              <a:t>Who is my audience and how best to explain my project to them?</a:t>
            </a:r>
          </a:p>
          <a:p>
            <a:endParaRPr lang="en-US" sz="3200" dirty="0"/>
          </a:p>
          <a:p>
            <a:endParaRPr lang="en-US" sz="3600" dirty="0"/>
          </a:p>
          <a:p>
            <a:pPr lvl="1"/>
            <a:endParaRPr lang="en-US" dirty="0"/>
          </a:p>
        </p:txBody>
      </p:sp>
    </p:spTree>
    <p:extLst>
      <p:ext uri="{BB962C8B-B14F-4D97-AF65-F5344CB8AC3E}">
        <p14:creationId xmlns:p14="http://schemas.microsoft.com/office/powerpoint/2010/main" val="250854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Concision</a:t>
            </a:r>
          </a:p>
        </p:txBody>
      </p:sp>
      <p:sp>
        <p:nvSpPr>
          <p:cNvPr id="3" name="Content Placeholder 2"/>
          <p:cNvSpPr>
            <a:spLocks noGrp="1"/>
          </p:cNvSpPr>
          <p:nvPr>
            <p:ph idx="1"/>
          </p:nvPr>
        </p:nvSpPr>
        <p:spPr/>
        <p:txBody>
          <a:bodyPr>
            <a:normAutofit/>
          </a:bodyPr>
          <a:lstStyle/>
          <a:p>
            <a:pPr marL="0" indent="0">
              <a:buNone/>
            </a:pPr>
            <a:r>
              <a:rPr lang="en-US" sz="3600" dirty="0"/>
              <a:t>A strong presentation makes use of short phrases and precise language</a:t>
            </a:r>
          </a:p>
          <a:p>
            <a:r>
              <a:rPr lang="en-US" sz="2400" dirty="0"/>
              <a:t>When speaking, there is a tendency to ramble and make points that are unrelated to the topic being discussed.</a:t>
            </a:r>
          </a:p>
          <a:p>
            <a:r>
              <a:rPr lang="en-US" sz="2400" dirty="0"/>
              <a:t>Describing a concept in fewer, but precise, terms can make it easier for the audience to understand.</a:t>
            </a:r>
          </a:p>
          <a:p>
            <a:r>
              <a:rPr lang="en-US" sz="2400" dirty="0"/>
              <a:t>An overly verbose speaker can be both boring and frustrating to the audience.</a:t>
            </a:r>
          </a:p>
          <a:p>
            <a:r>
              <a:rPr lang="en-US" sz="2400" dirty="0"/>
              <a:t>You have a limited amount of time, do not waste it on concepts that do not matter.</a:t>
            </a:r>
          </a:p>
          <a:p>
            <a:endParaRPr lang="en-US" sz="3200" dirty="0"/>
          </a:p>
          <a:p>
            <a:endParaRPr lang="en-US" sz="3600" dirty="0"/>
          </a:p>
          <a:p>
            <a:pPr lvl="1"/>
            <a:endParaRPr lang="en-US" dirty="0"/>
          </a:p>
        </p:txBody>
      </p:sp>
    </p:spTree>
    <p:extLst>
      <p:ext uri="{BB962C8B-B14F-4D97-AF65-F5344CB8AC3E}">
        <p14:creationId xmlns:p14="http://schemas.microsoft.com/office/powerpoint/2010/main" val="434202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1206</Words>
  <Application>Microsoft Macintosh PowerPoint</Application>
  <PresentationFormat>Custom</PresentationFormat>
  <Paragraphs>196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Just in Time Delivery: A Public Speaking Manual</vt:lpstr>
      <vt:lpstr>Organization</vt:lpstr>
      <vt:lpstr>Today</vt:lpstr>
      <vt:lpstr>Why does public speaking matter?</vt:lpstr>
      <vt:lpstr>The four principles of public speaking</vt:lpstr>
      <vt:lpstr>Unity</vt:lpstr>
      <vt:lpstr>Support</vt:lpstr>
      <vt:lpstr>Support</vt:lpstr>
      <vt:lpstr>Concision</vt:lpstr>
      <vt:lpstr>Usage</vt:lpstr>
      <vt:lpstr>Delivery</vt:lpstr>
      <vt:lpstr>Delivery</vt:lpstr>
      <vt:lpstr>Delivery Methods</vt:lpstr>
      <vt:lpstr>Speaking from memory</vt:lpstr>
      <vt:lpstr>Impromptu speaking</vt:lpstr>
      <vt:lpstr>Extemporaneous speaking</vt:lpstr>
      <vt:lpstr>Vocal elements of delivery</vt:lpstr>
      <vt:lpstr>Vocal elements of delivery</vt:lpstr>
      <vt:lpstr>Vocal elements of delivery</vt:lpstr>
      <vt:lpstr>Vocal elements of delivery</vt:lpstr>
      <vt:lpstr>Non-Vocal elements of delivery</vt:lpstr>
      <vt:lpstr>Non-Vocal elements of delivery</vt:lpstr>
      <vt:lpstr>Non-Vocal elements of delivery</vt:lpstr>
      <vt:lpstr>Non-Vocal elements of delivery</vt:lpstr>
      <vt:lpstr>Non-Vocal elements of delivery</vt:lpstr>
      <vt:lpstr>Group activity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in Time Delivery: A Public Speaking Manual</dc:title>
  <dc:creator>Jamie</dc:creator>
  <cp:lastModifiedBy>grace  giorgio</cp:lastModifiedBy>
  <cp:revision>23</cp:revision>
  <dcterms:created xsi:type="dcterms:W3CDTF">2016-10-17T20:42:04Z</dcterms:created>
  <dcterms:modified xsi:type="dcterms:W3CDTF">2016-11-18T16:33:30Z</dcterms:modified>
</cp:coreProperties>
</file>